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7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CA8D-D96B-47F9-96CA-5B4D4C3582AA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C65C-F197-4240-AA4D-3FEA9A4801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4710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CA8D-D96B-47F9-96CA-5B4D4C3582AA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C65C-F197-4240-AA4D-3FEA9A4801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8740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CA8D-D96B-47F9-96CA-5B4D4C3582AA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C65C-F197-4240-AA4D-3FEA9A4801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5958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CA8D-D96B-47F9-96CA-5B4D4C3582AA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C65C-F197-4240-AA4D-3FEA9A4801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5102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CA8D-D96B-47F9-96CA-5B4D4C3582AA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C65C-F197-4240-AA4D-3FEA9A4801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1060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CA8D-D96B-47F9-96CA-5B4D4C3582AA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C65C-F197-4240-AA4D-3FEA9A4801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1168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CA8D-D96B-47F9-96CA-5B4D4C3582AA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C65C-F197-4240-AA4D-3FEA9A4801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7162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CA8D-D96B-47F9-96CA-5B4D4C3582AA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C65C-F197-4240-AA4D-3FEA9A4801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4200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CA8D-D96B-47F9-96CA-5B4D4C3582AA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C65C-F197-4240-AA4D-3FEA9A4801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0007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CA8D-D96B-47F9-96CA-5B4D4C3582AA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C65C-F197-4240-AA4D-3FEA9A4801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1188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ECA8D-D96B-47F9-96CA-5B4D4C3582AA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C65C-F197-4240-AA4D-3FEA9A4801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7139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ECA8D-D96B-47F9-96CA-5B4D4C3582AA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CC65C-F197-4240-AA4D-3FEA9A4801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3583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3.141592653589793238462643383279502884197169399375105820974944592.eu/die-geschichte-der-zahl-pi/" TargetMode="External"/><Relationship Id="rId5" Type="http://schemas.openxmlformats.org/officeDocument/2006/relationships/hyperlink" Target="https://matheguru.com/allgemein/die-kreiszahl-pi.html" TargetMode="External"/><Relationship Id="rId4" Type="http://schemas.openxmlformats.org/officeDocument/2006/relationships/hyperlink" Target="https://www.clker.com/clipart-pi-symbol-2.html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ing.com/aclick?ld=e8Epo_3xgv3ohVfY7fXEo5QDVUCUyTzJtMfNWgmDIZzAshSGz1fknGBpWF6rKsUj1yMsXmF-DjG-gx3Mp2lv5ptzTDeoBBnfIrf6_yGufluqldxQytpq1nRoNw0QjAKEWjeei8dMZiYdIQ8-j7Uu9d-tkSv8sHHp9x3keaR1DjAccRspx0&amp;u=aHR0cCUzYSUyZiUyZnd3dy5hbWF6b24uZGUlMmZzJTJmJTNmaWUlM2RVVEY4JTI2a2V5d29yZHMlM2RkZXV0c2NobGFuZCUyYml0YWxpZW4lMmJmbGFnZ2UlMjZ0YWclM2RoeWRkZW1zbi0yMSUyNmluZGV4JTNkYXBzJTI2aHZhZGlkJTNkODAwNTgyMjI0MzE3MzQlMjZodnFtdCUzZGUlMjZodmJtdCUzZGJlJTI2aHZkZXYlM2RjJTI2cmVmJTNkcGRfc2xfMmVkMXppYXdpMV9l&amp;rlid=cfc786170fb81c3a78fae65fefce95f1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lagwithmeaning.blogspot.com/2013/02/china-flag-pictures.html" TargetMode="External"/><Relationship Id="rId5" Type="http://schemas.openxmlformats.org/officeDocument/2006/relationships/image" Target="../media/image4.gif"/><Relationship Id="rId4" Type="http://schemas.openxmlformats.org/officeDocument/2006/relationships/hyperlink" Target="http://flagpedia.net/de/griechenland" TargetMode="External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orldatlas.com/articles/what-do-the-colors-of-the-german-flag-mean.html" TargetMode="External"/><Relationship Id="rId3" Type="http://schemas.openxmlformats.org/officeDocument/2006/relationships/image" Target="../media/image7.png"/><Relationship Id="rId7" Type="http://schemas.openxmlformats.org/officeDocument/2006/relationships/hyperlink" Target="https://www.bing.com/aclick?ld=e8T84Q0L8UrSYbleyOSPFjbzVUCUzOEgc8Uo0H2dY3GLC3zY6sXX4zEDhPDSg06bxXm0Qh9alihW_TsbyOzUDwn7mAZvL1ddaf4F1Xz4MGe8gRTrVc-3T0yoLTmH2pUZs7KZ2wFNi8b0L1fwIWNY0NaZAZVq_U6q97ZU6E96Lx5AfiSlzV&amp;u=aHR0cCUzYSUyZiUyZnd3dy5hbWF6b24uZGUlMmZzJTJmJTNmaWUlM2RVVEY4JTI2a2V5d29yZHMlM2RwZXJzaXNjaGUlMmJmbGFnZ2UlMjZ0YWclM2RoeWRkZW1zbi0yMSUyNmluZGV4JTNkYXBzJTI2aHZhZGlkJTNkNzk4NTIwNjQxMDUxNzAlMjZodnFtdCUzZGUlMjZodmJtdCUzZGJlJTI2aHZkZXYlM2RjJTI2cmVmJTNkcGRfc2xfNDdoN2pmenJtdF9l&amp;rlid=3a91dee1b32b181d942ebea9550d05c6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11" Type="http://schemas.openxmlformats.org/officeDocument/2006/relationships/image" Target="../media/image6.png"/><Relationship Id="rId5" Type="http://schemas.openxmlformats.org/officeDocument/2006/relationships/image" Target="../media/image8.jpeg"/><Relationship Id="rId10" Type="http://schemas.openxmlformats.org/officeDocument/2006/relationships/image" Target="../media/image11.png"/><Relationship Id="rId4" Type="http://schemas.openxmlformats.org/officeDocument/2006/relationships/hyperlink" Target="https://www.flaggenplatz.de/frankreich.html" TargetMode="External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ing.com/aclick?ld=e8bqpMHybJJ4lMh93zP8n5xjVUCUzwdSo0URMwZ8qnkhhy9KxshSFvHRrO4FnykqeE6okrZBtkGGd30UajFlAHC4tJlHPg38w7u4FvLycQldt96QfSs62a2ovQXcAHbDOdwqnQuK6_li-MhsFvqKU-zp_TtslvwDNEGm5QuEhLQhw77vt7&amp;u=aHR0cCUzYSUyZiUyZnd3dy5hbWF6b24uZGUlMmZzJTJmJTNmaWUlM2RVVEY4JTI2a2V5d29yZHMlM2RwYyUyYmNvbXB1dGVyJTI2dGFnJTNkaHlkZGVtc24tMjElMjZpbmRleCUzZGFwcyUyNmh2YWRpZCUzZDgwODgyODU2MjM3OTg2JTI2aHZxbXQlM2RlJTI2aHZibXQlM2RiZSUyNmh2ZGV2JTNkYyUyNnJlZiUzZHBkX3NsXzhyNjVjMnNvOGVfZQ&amp;rlid=7b71ccbc971e1adadbd4acf5a4085347" TargetMode="External"/><Relationship Id="rId3" Type="http://schemas.openxmlformats.org/officeDocument/2006/relationships/image" Target="../media/image12.jpeg"/><Relationship Id="rId7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yssedv.ch/downloads.html" TargetMode="External"/><Relationship Id="rId5" Type="http://schemas.openxmlformats.org/officeDocument/2006/relationships/image" Target="../media/image13.jpg"/><Relationship Id="rId4" Type="http://schemas.openxmlformats.org/officeDocument/2006/relationships/hyperlink" Target="http://szl.wikipedia.org/wiki/p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1999" cy="6858001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8789" y="490157"/>
            <a:ext cx="5995334" cy="597521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665" y="2559897"/>
            <a:ext cx="5990321" cy="2387600"/>
          </a:xfrm>
        </p:spPr>
        <p:txBody>
          <a:bodyPr>
            <a:noAutofit/>
          </a:bodyPr>
          <a:lstStyle/>
          <a:p>
            <a:r>
              <a:rPr lang="de-DE" sz="7200" b="1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Bahnschrift SemiBold" panose="020B0502040204020203" pitchFamily="34" charset="0"/>
              </a:rPr>
              <a:t>Die</a:t>
            </a:r>
            <a:r>
              <a:rPr lang="de-DE" sz="8000" b="1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Bahnschrift SemiBold" panose="020B0502040204020203" pitchFamily="34" charset="0"/>
              </a:rPr>
              <a:t> </a:t>
            </a:r>
            <a:r>
              <a:rPr lang="de-DE" sz="8800" b="1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Bahnschrift SemiBold" panose="020B0502040204020203" pitchFamily="34" charset="0"/>
              </a:rPr>
              <a:t>Geschichte</a:t>
            </a:r>
            <a:r>
              <a:rPr lang="de-DE" sz="8000" b="1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Bahnschrift SemiBold" panose="020B0502040204020203" pitchFamily="34" charset="0"/>
              </a:rPr>
              <a:t> </a:t>
            </a:r>
            <a:r>
              <a:rPr lang="de-DE" sz="7200" b="1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Bahnschrift SemiBold" panose="020B0502040204020203" pitchFamily="34" charset="0"/>
              </a:rPr>
              <a:t>der</a:t>
            </a:r>
            <a:r>
              <a:rPr lang="de-DE" sz="8000" b="1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Bahnschrift SemiBold" panose="020B0502040204020203" pitchFamily="34" charset="0"/>
              </a:rPr>
              <a:t> Zahl </a:t>
            </a:r>
            <a:r>
              <a:rPr lang="de-DE" sz="8800" b="1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Bahnschrift SemiBold" panose="020B0502040204020203" pitchFamily="34" charset="0"/>
              </a:rPr>
              <a:t>Pi</a:t>
            </a:r>
            <a:endParaRPr lang="de-DE" sz="8800" b="1" dirty="0">
              <a:ln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Bahnschrift SemiBold" panose="020B0502040204020203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6249798" y="6408216"/>
            <a:ext cx="20133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  <a:hlinkClick r:id="rId4" tooltip="Seite anzeigen"/>
              </a:rPr>
              <a:t>clker.com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51131">
            <a:off x="754140" y="5425788"/>
            <a:ext cx="962116" cy="95888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12018">
            <a:off x="1001275" y="643444"/>
            <a:ext cx="962116" cy="95888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58633">
            <a:off x="3497340" y="5449330"/>
            <a:ext cx="962116" cy="95888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89127">
            <a:off x="5842881" y="2385936"/>
            <a:ext cx="962116" cy="95888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95310">
            <a:off x="10576374" y="2764425"/>
            <a:ext cx="962116" cy="95888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42185">
            <a:off x="7782099" y="5513200"/>
            <a:ext cx="962116" cy="95888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98499">
            <a:off x="3978398" y="577367"/>
            <a:ext cx="962116" cy="95888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4" name="Textfeld 13"/>
          <p:cNvSpPr txBox="1"/>
          <p:nvPr/>
        </p:nvSpPr>
        <p:spPr>
          <a:xfrm>
            <a:off x="0" y="40373"/>
            <a:ext cx="71284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u="sng" dirty="0">
                <a:hlinkClick r:id="rId5"/>
              </a:rPr>
              <a:t>https://matheguru.com/allgemein/die-kreiszahl-pi.html</a:t>
            </a:r>
            <a:endParaRPr lang="de-DE" sz="1100" dirty="0"/>
          </a:p>
          <a:p>
            <a:r>
              <a:rPr lang="de-DE" sz="1100" u="sng" dirty="0">
                <a:hlinkClick r:id="rId6"/>
              </a:rPr>
              <a:t>https://3.141592653589793238462643383279502884197169399375105820974944592.eu/die-geschichte-der-zahl-pi/</a:t>
            </a:r>
            <a:endParaRPr lang="de-DE" sz="1100" dirty="0"/>
          </a:p>
          <a:p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7275870" y="126766"/>
            <a:ext cx="44401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sym typeface="Wingdings" panose="05000000000000000000" pitchFamily="2" charset="2"/>
              </a:rPr>
              <a:t> </a:t>
            </a:r>
            <a:r>
              <a:rPr lang="de-DE" sz="1200" dirty="0" smtClean="0"/>
              <a:t>Informationsquelle (Bildquellen unter jeder Grafik)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145926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Grafik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1999" cy="6858001"/>
          </a:xfrm>
          <a:prstGeom prst="rect">
            <a:avLst/>
          </a:prstGeom>
        </p:spPr>
      </p:pic>
      <p:sp>
        <p:nvSpPr>
          <p:cNvPr id="4" name="Rechteck 3"/>
          <p:cNvSpPr/>
          <p:nvPr/>
        </p:nvSpPr>
        <p:spPr>
          <a:xfrm>
            <a:off x="364134" y="3311611"/>
            <a:ext cx="11827866" cy="222421"/>
          </a:xfrm>
          <a:prstGeom prst="rect">
            <a:avLst/>
          </a:prstGeom>
        </p:spPr>
        <p:style>
          <a:lnRef idx="1">
            <a:schemeClr val="accent3"/>
          </a:lnRef>
          <a:fillRef idx="1002">
            <a:schemeClr val="dk1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83" y="1794772"/>
            <a:ext cx="1107032" cy="7386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" name="Textfeld 6"/>
          <p:cNvSpPr txBox="1"/>
          <p:nvPr/>
        </p:nvSpPr>
        <p:spPr>
          <a:xfrm>
            <a:off x="355083" y="2631011"/>
            <a:ext cx="13888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altLang="de-DE" sz="800" u="sng" dirty="0">
                <a:solidFill>
                  <a:srgbClr val="0070C0"/>
                </a:solidFill>
                <a:latin typeface="Arial" panose="020B0604020202020204" pitchFamily="34" charset="0"/>
              </a:rPr>
              <a:t>fl</a:t>
            </a:r>
            <a:r>
              <a:rPr lang="de-DE" altLang="de-DE" sz="800" u="sng" dirty="0">
                <a:solidFill>
                  <a:srgbClr val="0070C0"/>
                </a:solidFill>
                <a:latin typeface="Arial" panose="020B0604020202020204" pitchFamily="34" charset="0"/>
                <a:hlinkClick r:id="rId4" tooltip="Seite anzeigen"/>
              </a:rPr>
              <a:t>agpedia.ne</a:t>
            </a:r>
            <a:r>
              <a:rPr lang="de-DE" altLang="de-DE" sz="800" dirty="0">
                <a:solidFill>
                  <a:srgbClr val="0070C0"/>
                </a:solidFill>
                <a:latin typeface="Arial" panose="020B0604020202020204" pitchFamily="34" charset="0"/>
                <a:hlinkClick r:id="rId4" tooltip="Seite anzeigen"/>
              </a:rPr>
              <a:t>t</a:t>
            </a:r>
            <a:endParaRPr lang="de-DE" sz="800" dirty="0">
              <a:solidFill>
                <a:srgbClr val="0070C0"/>
              </a:solidFill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272" y="4332825"/>
            <a:ext cx="1254608" cy="79995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" name="Textfeld 9"/>
          <p:cNvSpPr txBox="1"/>
          <p:nvPr/>
        </p:nvSpPr>
        <p:spPr>
          <a:xfrm>
            <a:off x="265272" y="5149569"/>
            <a:ext cx="13888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6" tooltip="Seite anzeigen"/>
              </a:rPr>
              <a:t>blogspot.com</a:t>
            </a:r>
            <a:endParaRPr lang="de-DE" sz="800" u="sng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927654" y="1615348"/>
            <a:ext cx="3921211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de-DE" sz="2000" b="1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</a:rPr>
              <a:t>erste schriftliche Herleitung vom griechischen Mathematiker   Archimedes</a:t>
            </a:r>
            <a:endParaRPr lang="de-DE" sz="2000" b="1" dirty="0">
              <a:ln/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1935892" y="2610107"/>
            <a:ext cx="2148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latin typeface="Arial Black" panose="020B0A04020102020204" pitchFamily="34" charset="0"/>
              </a:rPr>
              <a:t>287-212 v. </a:t>
            </a:r>
            <a:r>
              <a:rPr lang="de-DE" b="1" dirty="0" smtClean="0">
                <a:latin typeface="Arial Black" panose="020B0A04020102020204" pitchFamily="34" charset="0"/>
              </a:rPr>
              <a:t>Chr.</a:t>
            </a:r>
            <a:endParaRPr lang="de-DE" b="1" dirty="0">
              <a:latin typeface="Arial Black" panose="020B0A04020102020204" pitchFamily="34" charset="0"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4601113" y="3345316"/>
            <a:ext cx="222422" cy="584886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1002">
            <a:schemeClr val="dk1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/>
          <p:cNvSpPr/>
          <p:nvPr/>
        </p:nvSpPr>
        <p:spPr>
          <a:xfrm>
            <a:off x="3183613" y="4442780"/>
            <a:ext cx="3393990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de-DE" sz="2000" b="1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</a:rPr>
              <a:t>Liu Hui gelang </a:t>
            </a:r>
            <a:r>
              <a:rPr lang="de-DE" sz="2000" b="1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</a:rPr>
              <a:t>eine </a:t>
            </a:r>
            <a:r>
              <a:rPr lang="de-DE" sz="2000" b="1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</a:rPr>
              <a:t>Annäherungen auf 5 stellen</a:t>
            </a:r>
            <a:endParaRPr lang="de-DE" sz="2000" b="1" dirty="0">
              <a:ln/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4143321" y="3949377"/>
            <a:ext cx="1474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 Black" panose="020B0A04020102020204" pitchFamily="34" charset="0"/>
              </a:rPr>
              <a:t>260 </a:t>
            </a:r>
            <a:r>
              <a:rPr lang="de-DE" b="1" dirty="0" smtClean="0">
                <a:latin typeface="Arial Black" panose="020B0A04020102020204" pitchFamily="34" charset="0"/>
              </a:rPr>
              <a:t>n.Chr.</a:t>
            </a:r>
            <a:endParaRPr lang="de-DE" b="1" dirty="0">
              <a:latin typeface="Arial Black" panose="020B0A04020102020204" pitchFamily="34" charset="0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7405814" y="1663239"/>
            <a:ext cx="4679093" cy="98488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de-DE" sz="2000" b="1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</a:rPr>
              <a:t>Fibonacci gelang es die dritte Nachkommastelle von Pi zu </a:t>
            </a:r>
            <a:r>
              <a:rPr lang="de-DE" sz="2000" b="1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</a:rPr>
              <a:t>bestimmen</a:t>
            </a:r>
            <a:r>
              <a:rPr lang="de-DE" sz="2000" b="1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endParaRPr lang="de-DE" b="1" dirty="0">
              <a:ln/>
              <a:solidFill>
                <a:schemeClr val="accent4"/>
              </a:solidFill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7362966" y="2601543"/>
            <a:ext cx="1562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 Black" panose="020B0A04020102020204" pitchFamily="34" charset="0"/>
              </a:rPr>
              <a:t>388 n.Chr</a:t>
            </a:r>
            <a:endParaRPr lang="de-DE" b="1" dirty="0">
              <a:latin typeface="Arial Black" panose="020B0A04020102020204" pitchFamily="34" charset="0"/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7797113" y="4354115"/>
            <a:ext cx="4213655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de-DE" sz="2000" b="1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</a:rPr>
              <a:t>Zu </a:t>
            </a:r>
            <a:r>
              <a:rPr lang="de-DE" sz="2000" b="1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</a:rPr>
              <a:t>Chongzhi </a:t>
            </a:r>
            <a:r>
              <a:rPr lang="de-DE" sz="2000" b="1" dirty="0">
                <a:ln/>
                <a:solidFill>
                  <a:schemeClr val="tx1">
                    <a:lumMod val="95000"/>
                    <a:lumOff val="5000"/>
                  </a:schemeClr>
                </a:solidFill>
              </a:rPr>
              <a:t>gelang mit </a:t>
            </a:r>
            <a:r>
              <a:rPr lang="de-DE" sz="2000" b="1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</a:rPr>
              <a:t>einem 12288-seitigem Polygon eine Annäherung auf 7 Nachkommastellen</a:t>
            </a:r>
            <a:endParaRPr lang="de-DE" sz="2000" b="1" dirty="0">
              <a:ln/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9312874" y="3959315"/>
            <a:ext cx="1684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 Black" panose="020B0A04020102020204" pitchFamily="34" charset="0"/>
              </a:rPr>
              <a:t>460 </a:t>
            </a:r>
            <a:r>
              <a:rPr lang="de-DE" b="1" dirty="0" smtClean="0">
                <a:latin typeface="Arial Black" panose="020B0A04020102020204" pitchFamily="34" charset="0"/>
              </a:rPr>
              <a:t>n.Chr.</a:t>
            </a:r>
            <a:endParaRPr lang="de-DE" b="1" dirty="0">
              <a:latin typeface="Arial Black" panose="020B0A04020102020204" pitchFamily="34" charset="0"/>
            </a:endParaRPr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1117" y="1795999"/>
            <a:ext cx="1232972" cy="8141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6" name="Textfeld 25"/>
          <p:cNvSpPr txBox="1"/>
          <p:nvPr/>
        </p:nvSpPr>
        <p:spPr>
          <a:xfrm>
            <a:off x="5868233" y="2663563"/>
            <a:ext cx="13888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www.amazon.de/sport/Deutschland Italien Flagge</a:t>
            </a:r>
            <a:endParaRPr lang="de-DE" sz="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L-Form 1"/>
          <p:cNvSpPr/>
          <p:nvPr/>
        </p:nvSpPr>
        <p:spPr>
          <a:xfrm rot="13560687">
            <a:off x="125319" y="3192345"/>
            <a:ext cx="477630" cy="460951"/>
          </a:xfrm>
          <a:prstGeom prst="corner">
            <a:avLst/>
          </a:prstGeom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/>
          <p:cNvSpPr txBox="1"/>
          <p:nvPr/>
        </p:nvSpPr>
        <p:spPr>
          <a:xfrm>
            <a:off x="0" y="5925542"/>
            <a:ext cx="12192000" cy="568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0" y="6075264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</a:rPr>
              <a:t>8628034825 3421170679 8214808651 3282306647 0938446095 5058223172 53594081284811174502 8410270193</a:t>
            </a:r>
          </a:p>
        </p:txBody>
      </p:sp>
      <p:sp>
        <p:nvSpPr>
          <p:cNvPr id="27" name="Textfeld 26"/>
          <p:cNvSpPr txBox="1"/>
          <p:nvPr/>
        </p:nvSpPr>
        <p:spPr>
          <a:xfrm>
            <a:off x="197708" y="225887"/>
            <a:ext cx="12192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100" dirty="0" smtClean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</a:rPr>
              <a:t>3,1415926535 </a:t>
            </a:r>
            <a:r>
              <a:rPr lang="de-DE" sz="2100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</a:rPr>
              <a:t>8979323846 2643383279 5028841971 6939937510 5820974944 5923078164 0628620899 </a:t>
            </a:r>
          </a:p>
        </p:txBody>
      </p:sp>
      <p:cxnSp>
        <p:nvCxnSpPr>
          <p:cNvPr id="22" name="Gerader Verbinder 21"/>
          <p:cNvCxnSpPr/>
          <p:nvPr/>
        </p:nvCxnSpPr>
        <p:spPr>
          <a:xfrm flipV="1">
            <a:off x="0" y="980303"/>
            <a:ext cx="12192000" cy="32951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9" name="Gerader Verbinder 28"/>
          <p:cNvCxnSpPr/>
          <p:nvPr/>
        </p:nvCxnSpPr>
        <p:spPr>
          <a:xfrm flipV="1">
            <a:off x="0" y="5789126"/>
            <a:ext cx="12192000" cy="32951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30" name="Grafik 2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33005">
            <a:off x="2080267" y="4697600"/>
            <a:ext cx="592385" cy="5903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17622">
            <a:off x="6442057" y="3919434"/>
            <a:ext cx="592385" cy="5903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3719">
            <a:off x="11077288" y="5104095"/>
            <a:ext cx="592385" cy="5903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4886">
            <a:off x="10552022" y="2470760"/>
            <a:ext cx="592385" cy="5903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72875">
            <a:off x="4686009" y="2491527"/>
            <a:ext cx="592385" cy="5903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6" name="Rechteck 35"/>
          <p:cNvSpPr/>
          <p:nvPr/>
        </p:nvSpPr>
        <p:spPr>
          <a:xfrm>
            <a:off x="2551233" y="2937725"/>
            <a:ext cx="222422" cy="584886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1002">
            <a:schemeClr val="dk1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/>
          <p:cNvSpPr/>
          <p:nvPr/>
        </p:nvSpPr>
        <p:spPr>
          <a:xfrm>
            <a:off x="7898609" y="2915441"/>
            <a:ext cx="222422" cy="584886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1002">
            <a:schemeClr val="dk1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37"/>
          <p:cNvSpPr/>
          <p:nvPr/>
        </p:nvSpPr>
        <p:spPr>
          <a:xfrm>
            <a:off x="9903940" y="3400454"/>
            <a:ext cx="222422" cy="584886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1002">
            <a:schemeClr val="dk1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59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1999" cy="6858001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756218" y="234682"/>
            <a:ext cx="372516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600" b="1" u="sng" dirty="0" smtClean="0"/>
              <a:t>Methode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756218" y="1810060"/>
            <a:ext cx="11141033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/>
              <a:t> </a:t>
            </a:r>
            <a:r>
              <a:rPr lang="de-DE" sz="3200" b="1" dirty="0" smtClean="0"/>
              <a:t>1.) </a:t>
            </a:r>
            <a:r>
              <a:rPr lang="de-DE" sz="2800" dirty="0" smtClean="0"/>
              <a:t>Ein Polygon wird so platziert, dass alle Ecken den Kreis berühren</a:t>
            </a:r>
          </a:p>
          <a:p>
            <a:endParaRPr lang="de-DE" sz="1100" dirty="0" smtClean="0"/>
          </a:p>
          <a:p>
            <a:r>
              <a:rPr lang="de-DE" sz="2800" b="1" dirty="0" smtClean="0"/>
              <a:t> </a:t>
            </a:r>
            <a:r>
              <a:rPr lang="de-DE" sz="3200" b="1" dirty="0" smtClean="0"/>
              <a:t>2.) </a:t>
            </a:r>
            <a:r>
              <a:rPr lang="de-DE" sz="2800" dirty="0" smtClean="0"/>
              <a:t>Ein zweites Polygon wird um den Kreis herum platziert so das alle </a:t>
            </a:r>
            <a:endParaRPr lang="de-DE" sz="2800" dirty="0" smtClean="0"/>
          </a:p>
          <a:p>
            <a:r>
              <a:rPr lang="de-DE" sz="2800" dirty="0"/>
              <a:t> </a:t>
            </a:r>
            <a:r>
              <a:rPr lang="de-DE" sz="2800" dirty="0" smtClean="0"/>
              <a:t>     </a:t>
            </a:r>
            <a:r>
              <a:rPr lang="de-DE" sz="2800" dirty="0" smtClean="0"/>
              <a:t>Kanten </a:t>
            </a:r>
            <a:r>
              <a:rPr lang="de-DE" sz="2800" dirty="0" smtClean="0"/>
              <a:t>den </a:t>
            </a:r>
            <a:r>
              <a:rPr lang="de-DE" sz="2800" dirty="0" smtClean="0"/>
              <a:t>Kreis mit </a:t>
            </a:r>
            <a:r>
              <a:rPr lang="de-DE" sz="2800" dirty="0" smtClean="0"/>
              <a:t>ihrem Mittelpunkt berühren </a:t>
            </a:r>
          </a:p>
          <a:p>
            <a:endParaRPr lang="de-DE" sz="1100" dirty="0" smtClean="0"/>
          </a:p>
          <a:p>
            <a:r>
              <a:rPr lang="de-DE" sz="2800" b="1" dirty="0" smtClean="0"/>
              <a:t> </a:t>
            </a:r>
            <a:r>
              <a:rPr lang="de-DE" sz="3200" b="1" dirty="0" smtClean="0"/>
              <a:t>3.) </a:t>
            </a:r>
            <a:r>
              <a:rPr lang="de-DE" sz="2800" dirty="0" smtClean="0"/>
              <a:t>Nun verdoppelt man die Seiten der beiden Formen so lange, bis </a:t>
            </a:r>
            <a:r>
              <a:rPr lang="de-DE" sz="2800" dirty="0" smtClean="0"/>
              <a:t>der</a:t>
            </a:r>
          </a:p>
          <a:p>
            <a:r>
              <a:rPr lang="de-DE" sz="2800" dirty="0"/>
              <a:t> </a:t>
            </a:r>
            <a:r>
              <a:rPr lang="de-DE" sz="2800" dirty="0" smtClean="0"/>
              <a:t>  </a:t>
            </a:r>
            <a:r>
              <a:rPr lang="de-DE" sz="2800" dirty="0" smtClean="0"/>
              <a:t>   Kreis </a:t>
            </a:r>
            <a:r>
              <a:rPr lang="de-DE" sz="2800" dirty="0" smtClean="0"/>
              <a:t>von zwei </a:t>
            </a:r>
            <a:r>
              <a:rPr lang="de-DE" sz="2800" dirty="0" smtClean="0"/>
              <a:t>Polygonen </a:t>
            </a:r>
            <a:r>
              <a:rPr lang="de-DE" sz="2800" dirty="0" smtClean="0"/>
              <a:t>eingekastet waren. </a:t>
            </a:r>
          </a:p>
          <a:p>
            <a:endParaRPr lang="de-DE" sz="2400" dirty="0" smtClean="0"/>
          </a:p>
          <a:p>
            <a:endParaRPr lang="de-DE" sz="100" dirty="0" smtClean="0"/>
          </a:p>
          <a:p>
            <a:r>
              <a:rPr lang="de-DE" sz="3200" b="1" dirty="0" smtClean="0">
                <a:sym typeface="Wingdings" panose="05000000000000000000" pitchFamily="2" charset="2"/>
              </a:rPr>
              <a:t> </a:t>
            </a:r>
            <a:r>
              <a:rPr lang="de-DE" sz="3200" b="1" dirty="0" smtClean="0"/>
              <a:t>Nun hatte man eine Ober- und eine Untergrenze für Pi. Diese Methode wurde noch eine lange Zeit verwendet um Pi genauer zu bestimmen. </a:t>
            </a:r>
          </a:p>
          <a:p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8717446" y="557847"/>
            <a:ext cx="3179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i="1" dirty="0" smtClean="0"/>
              <a:t>Polygon = Vieleck</a:t>
            </a:r>
            <a:endParaRPr lang="de-DE" sz="2400" i="1" dirty="0"/>
          </a:p>
        </p:txBody>
      </p:sp>
    </p:spTree>
    <p:extLst>
      <p:ext uri="{BB962C8B-B14F-4D97-AF65-F5344CB8AC3E}">
        <p14:creationId xmlns:p14="http://schemas.microsoft.com/office/powerpoint/2010/main" val="349229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Grafik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1999" cy="6858001"/>
          </a:xfrm>
          <a:prstGeom prst="rect">
            <a:avLst/>
          </a:prstGeom>
        </p:spPr>
      </p:pic>
      <p:sp>
        <p:nvSpPr>
          <p:cNvPr id="4" name="Rechteck 3"/>
          <p:cNvSpPr/>
          <p:nvPr/>
        </p:nvSpPr>
        <p:spPr>
          <a:xfrm>
            <a:off x="0" y="3311611"/>
            <a:ext cx="12192000" cy="222421"/>
          </a:xfrm>
          <a:prstGeom prst="rect">
            <a:avLst/>
          </a:prstGeom>
        </p:spPr>
        <p:style>
          <a:lnRef idx="1">
            <a:schemeClr val="accent3"/>
          </a:lnRef>
          <a:fillRef idx="1002">
            <a:schemeClr val="dk1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98" y="1653309"/>
            <a:ext cx="1027682" cy="7170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6" name="Rechteck 5"/>
          <p:cNvSpPr/>
          <p:nvPr/>
        </p:nvSpPr>
        <p:spPr>
          <a:xfrm>
            <a:off x="2175760" y="1547685"/>
            <a:ext cx="4270795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de-DE" sz="2000" b="1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</a:rPr>
              <a:t>François Viète </a:t>
            </a:r>
            <a:r>
              <a:rPr lang="de-DE" sz="2000" b="1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</a:rPr>
              <a:t>war der erste </a:t>
            </a:r>
            <a:r>
              <a:rPr lang="de-DE" sz="2000" b="1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</a:rPr>
              <a:t>Europäer                                            der eine unendliche Sequenz                                                 zur Berechnung von Pi verwendete.</a:t>
            </a:r>
            <a:endParaRPr lang="de-DE" sz="2000" b="1" dirty="0">
              <a:ln/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3236733" y="2587554"/>
            <a:ext cx="1647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 Black" panose="020B0A04020102020204" pitchFamily="34" charset="0"/>
              </a:rPr>
              <a:t>1580 </a:t>
            </a:r>
            <a:r>
              <a:rPr lang="de-DE" b="1" dirty="0" smtClean="0">
                <a:latin typeface="Arial Black" panose="020B0A04020102020204" pitchFamily="34" charset="0"/>
              </a:rPr>
              <a:t>n.Chr</a:t>
            </a:r>
            <a:r>
              <a:rPr lang="de-DE" b="1" dirty="0" smtClean="0">
                <a:latin typeface="Arial Black" panose="020B0A04020102020204" pitchFamily="34" charset="0"/>
              </a:rPr>
              <a:t>.</a:t>
            </a:r>
            <a:endParaRPr lang="de-DE" b="1" dirty="0">
              <a:latin typeface="Arial Black" panose="020B0A0402010202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1067373" y="2439577"/>
            <a:ext cx="13888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 tooltip="Seite anzeigen"/>
              </a:rPr>
              <a:t>flaggenplatz.de</a:t>
            </a:r>
            <a:endParaRPr lang="de-DE" sz="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1250073" y="4351395"/>
            <a:ext cx="3186725" cy="132343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de-DE" sz="2000" b="1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</a:rPr>
              <a:t>Persischen Mathematiker                                                                               </a:t>
            </a:r>
            <a:r>
              <a:rPr lang="de-DE" sz="2000" b="1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</a:rPr>
              <a:t>Al - Khashi </a:t>
            </a:r>
            <a:r>
              <a:rPr lang="de-DE" sz="2000" b="1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</a:rPr>
              <a:t>mit Hilfe eines                                                                          3*2^28 eck kam er auf 16 Nachkommastellen </a:t>
            </a:r>
            <a:endParaRPr lang="de-DE" sz="2000" b="1" dirty="0">
              <a:ln/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50" y="4375434"/>
            <a:ext cx="1002300" cy="57324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3" name="Rechteck 12"/>
          <p:cNvSpPr/>
          <p:nvPr/>
        </p:nvSpPr>
        <p:spPr>
          <a:xfrm>
            <a:off x="5481013" y="4370444"/>
            <a:ext cx="4462058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de-DE" sz="2000" b="1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</a:rPr>
              <a:t>Ludolph van Ceulen berechnete mit                        Hilfe eines 2</a:t>
            </a:r>
            <a:r>
              <a:rPr lang="de-DE" sz="2000" b="1" baseline="30000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</a:rPr>
              <a:t>62</a:t>
            </a:r>
            <a:r>
              <a:rPr lang="de-DE" sz="2000" b="1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</a:rPr>
              <a:t>-Ecks die ersten 35 Stellen                                der Kreiszahl</a:t>
            </a:r>
            <a:endParaRPr lang="de-DE" sz="2000" b="1" dirty="0">
              <a:ln/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4" name="Grafik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1158" y="4332983"/>
            <a:ext cx="1055114" cy="6321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5" name="Textfeld 14"/>
          <p:cNvSpPr txBox="1"/>
          <p:nvPr/>
        </p:nvSpPr>
        <p:spPr>
          <a:xfrm>
            <a:off x="92922" y="5032624"/>
            <a:ext cx="9932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www.amazon.   de/</a:t>
            </a:r>
            <a:r>
              <a:rPr lang="de-DE" sz="800" dirty="0" err="1" smtClean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haushalt</a:t>
            </a:r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/                        Persische                                  Flagge</a:t>
            </a:r>
            <a:endParaRPr lang="de-DE" sz="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4264471" y="5039025"/>
            <a:ext cx="13888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8" tooltip="Seite anzeigen"/>
              </a:rPr>
              <a:t>WorldAtlas</a:t>
            </a:r>
            <a:r>
              <a:rPr lang="de-DE" sz="800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.de</a:t>
            </a:r>
          </a:p>
          <a:p>
            <a:endParaRPr lang="de-DE" sz="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481013" y="3964273"/>
            <a:ext cx="1647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 Black" panose="020B0A04020102020204" pitchFamily="34" charset="0"/>
              </a:rPr>
              <a:t>1615 </a:t>
            </a:r>
            <a:r>
              <a:rPr lang="de-DE" b="1" dirty="0" smtClean="0">
                <a:latin typeface="Arial Black" panose="020B0A04020102020204" pitchFamily="34" charset="0"/>
              </a:rPr>
              <a:t>n.Chr.</a:t>
            </a:r>
            <a:endParaRPr lang="de-DE" b="1" dirty="0">
              <a:latin typeface="Arial Black" panose="020B0A040201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1329112" y="3969307"/>
            <a:ext cx="1647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 Black" panose="020B0A04020102020204" pitchFamily="34" charset="0"/>
              </a:rPr>
              <a:t>1430 </a:t>
            </a:r>
            <a:r>
              <a:rPr lang="de-DE" b="1" dirty="0" smtClean="0">
                <a:latin typeface="Arial Black" panose="020B0A04020102020204" pitchFamily="34" charset="0"/>
              </a:rPr>
              <a:t>n.Chr</a:t>
            </a:r>
            <a:r>
              <a:rPr lang="de-DE" b="1" dirty="0" smtClean="0">
                <a:latin typeface="Arial Black" panose="020B0A04020102020204" pitchFamily="34" charset="0"/>
              </a:rPr>
              <a:t>.</a:t>
            </a:r>
            <a:endParaRPr lang="de-DE" b="1" dirty="0">
              <a:latin typeface="Arial Black" panose="020B0A04020102020204" pitchFamily="34" charset="0"/>
            </a:endParaRPr>
          </a:p>
        </p:txBody>
      </p:sp>
      <p:pic>
        <p:nvPicPr>
          <p:cNvPr id="23" name="Picture 1" descr="8546a96870794056739fe27308b12d9f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1560" y="2602433"/>
            <a:ext cx="2670118" cy="459610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Rechteck 24"/>
          <p:cNvSpPr/>
          <p:nvPr/>
        </p:nvSpPr>
        <p:spPr>
          <a:xfrm>
            <a:off x="7390706" y="1571826"/>
            <a:ext cx="3326721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de-DE" sz="2000" b="1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</a:rPr>
              <a:t>John </a:t>
            </a:r>
            <a:r>
              <a:rPr lang="de-DE" sz="2000" b="1" dirty="0">
                <a:ln/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r>
              <a:rPr lang="de-DE" sz="2000" b="1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</a:rPr>
              <a:t>achin erweiterte die                             Stellen auf 100 mit der Arctan-Formel</a:t>
            </a:r>
            <a:endParaRPr lang="de-DE" sz="2000" b="1" dirty="0">
              <a:ln/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7406499" y="2593431"/>
            <a:ext cx="1647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 Black" panose="020B0A04020102020204" pitchFamily="34" charset="0"/>
              </a:rPr>
              <a:t>1706 </a:t>
            </a:r>
            <a:r>
              <a:rPr lang="de-DE" b="1" dirty="0" smtClean="0">
                <a:latin typeface="Arial Black" panose="020B0A04020102020204" pitchFamily="34" charset="0"/>
              </a:rPr>
              <a:t>n.Chr</a:t>
            </a:r>
            <a:r>
              <a:rPr lang="de-DE" b="1" dirty="0" smtClean="0">
                <a:latin typeface="Arial Black" panose="020B0A04020102020204" pitchFamily="34" charset="0"/>
              </a:rPr>
              <a:t>.</a:t>
            </a:r>
            <a:endParaRPr lang="de-DE" b="1" dirty="0">
              <a:latin typeface="Arial Black" panose="020B0A04020102020204" pitchFamily="34" charset="0"/>
            </a:endParaRPr>
          </a:p>
        </p:txBody>
      </p:sp>
      <p:pic>
        <p:nvPicPr>
          <p:cNvPr id="27" name="Grafik 2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197" y="1667604"/>
            <a:ext cx="1031402" cy="72198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9" name="Textfeld 28"/>
          <p:cNvSpPr txBox="1"/>
          <p:nvPr/>
        </p:nvSpPr>
        <p:spPr>
          <a:xfrm>
            <a:off x="6276140" y="2460712"/>
            <a:ext cx="13888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flaggenplatz.ch</a:t>
            </a:r>
            <a:endParaRPr lang="de-DE" sz="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282936" y="189558"/>
            <a:ext cx="12192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100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</a:rPr>
              <a:t>8521105559 6446229489 5493038196 4428810975 6659334461 2847564823 3786783165 2712019091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420130" y="6284877"/>
            <a:ext cx="12192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100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</a:rPr>
              <a:t>4564856692 3460348610 4543266482 1339360726 0249141273 7245870066 0631558817 </a:t>
            </a:r>
            <a:r>
              <a:rPr lang="de-DE" sz="2100" dirty="0" smtClean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</a:rPr>
              <a:t>4881520920</a:t>
            </a:r>
            <a:endParaRPr lang="de-DE" sz="2100" dirty="0">
              <a:ln w="0"/>
              <a:solidFill>
                <a:srgbClr val="0070C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cxnSp>
        <p:nvCxnSpPr>
          <p:cNvPr id="31" name="Gerader Verbinder 30"/>
          <p:cNvCxnSpPr/>
          <p:nvPr/>
        </p:nvCxnSpPr>
        <p:spPr>
          <a:xfrm flipV="1">
            <a:off x="0" y="980303"/>
            <a:ext cx="12192000" cy="32951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2" name="Gerader Verbinder 31"/>
          <p:cNvCxnSpPr/>
          <p:nvPr/>
        </p:nvCxnSpPr>
        <p:spPr>
          <a:xfrm flipV="1">
            <a:off x="0" y="5930429"/>
            <a:ext cx="12192000" cy="32951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33" name="Grafik 3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90987">
            <a:off x="293364" y="2425845"/>
            <a:ext cx="592385" cy="5903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68849">
            <a:off x="7809182" y="5187348"/>
            <a:ext cx="592385" cy="5903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5" name="Grafik 3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8539">
            <a:off x="9461534" y="3727609"/>
            <a:ext cx="592385" cy="5903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6" name="Grafik 3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4206">
            <a:off x="10969059" y="1716667"/>
            <a:ext cx="592385" cy="5903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7" name="Grafik 3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27761">
            <a:off x="4094751" y="5275959"/>
            <a:ext cx="592385" cy="5903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8" name="Grafik 3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34521">
            <a:off x="10969058" y="4878275"/>
            <a:ext cx="592385" cy="5903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0" name="Rechteck 39"/>
          <p:cNvSpPr/>
          <p:nvPr/>
        </p:nvSpPr>
        <p:spPr>
          <a:xfrm>
            <a:off x="1861211" y="3336014"/>
            <a:ext cx="222422" cy="584886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1002">
            <a:schemeClr val="dk1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Rechteck 40"/>
          <p:cNvSpPr/>
          <p:nvPr/>
        </p:nvSpPr>
        <p:spPr>
          <a:xfrm>
            <a:off x="3858951" y="2939255"/>
            <a:ext cx="222422" cy="584886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1002">
            <a:schemeClr val="dk1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Rechteck 41"/>
          <p:cNvSpPr/>
          <p:nvPr/>
        </p:nvSpPr>
        <p:spPr>
          <a:xfrm>
            <a:off x="5984788" y="3347604"/>
            <a:ext cx="222422" cy="584886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1002">
            <a:schemeClr val="dk1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hteck 42"/>
          <p:cNvSpPr/>
          <p:nvPr/>
        </p:nvSpPr>
        <p:spPr>
          <a:xfrm>
            <a:off x="8067482" y="2924870"/>
            <a:ext cx="222422" cy="584886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1002">
            <a:schemeClr val="dk1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834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Grafik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1999" cy="6858001"/>
          </a:xfrm>
          <a:prstGeom prst="rect">
            <a:avLst/>
          </a:prstGeom>
        </p:spPr>
      </p:pic>
      <p:sp>
        <p:nvSpPr>
          <p:cNvPr id="4" name="Rechteck 3"/>
          <p:cNvSpPr/>
          <p:nvPr/>
        </p:nvSpPr>
        <p:spPr>
          <a:xfrm>
            <a:off x="0" y="3646747"/>
            <a:ext cx="11752977" cy="222421"/>
          </a:xfrm>
          <a:prstGeom prst="rect">
            <a:avLst/>
          </a:prstGeom>
        </p:spPr>
        <p:style>
          <a:lnRef idx="1">
            <a:schemeClr val="accent3"/>
          </a:lnRef>
          <a:fillRef idx="1002">
            <a:schemeClr val="dk1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211878" y="751581"/>
            <a:ext cx="77849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800" b="1" u="sng" dirty="0" smtClean="0"/>
              <a:t>Erfindung des </a:t>
            </a:r>
            <a:r>
              <a:rPr lang="de-DE" sz="4800" b="1" u="sng" dirty="0" smtClean="0"/>
              <a:t>Computers </a:t>
            </a:r>
            <a:r>
              <a:rPr lang="de-DE" sz="4800" u="sng" dirty="0" smtClean="0"/>
              <a:t>  </a:t>
            </a:r>
            <a:endParaRPr lang="de-DE" sz="4800" u="sng" dirty="0"/>
          </a:p>
        </p:txBody>
      </p:sp>
      <p:sp>
        <p:nvSpPr>
          <p:cNvPr id="5" name="Textfeld 4"/>
          <p:cNvSpPr txBox="1"/>
          <p:nvPr/>
        </p:nvSpPr>
        <p:spPr>
          <a:xfrm>
            <a:off x="1508941" y="2902216"/>
            <a:ext cx="864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 Black" panose="020B0A04020102020204" pitchFamily="34" charset="0"/>
              </a:rPr>
              <a:t>1949</a:t>
            </a:r>
            <a:endParaRPr lang="de-DE" b="1" dirty="0">
              <a:latin typeface="Arial Black" panose="020B0A04020102020204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342276" y="1893403"/>
            <a:ext cx="3204320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de-DE" sz="2000" b="1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</a:rPr>
              <a:t>Erste Berechnung von Pi durch einen Computer, auf 2037 Nachkommastellen</a:t>
            </a:r>
            <a:endParaRPr lang="de-DE" sz="2000" b="1" dirty="0">
              <a:ln/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3539647" y="4305642"/>
            <a:ext cx="90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 Black" panose="020B0A04020102020204" pitchFamily="34" charset="0"/>
              </a:rPr>
              <a:t>1969</a:t>
            </a:r>
            <a:endParaRPr lang="de-DE" b="1" dirty="0">
              <a:latin typeface="Arial Black" panose="020B0A04020102020204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2945783" y="4674974"/>
            <a:ext cx="2801922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de-DE" sz="2000" b="1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</a:rPr>
              <a:t>Berechnung auf 100.000 Nachkommastellen</a:t>
            </a:r>
            <a:endParaRPr lang="de-DE" sz="2000" b="1" dirty="0">
              <a:ln/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5894324" y="2883554"/>
            <a:ext cx="802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 Black" panose="020B0A04020102020204" pitchFamily="34" charset="0"/>
              </a:rPr>
              <a:t>1989</a:t>
            </a:r>
            <a:endParaRPr lang="de-DE" b="1" dirty="0">
              <a:latin typeface="Arial Black" panose="020B0A0402010202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5398810" y="1836939"/>
            <a:ext cx="2801922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de-DE" sz="2000" b="1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</a:rPr>
              <a:t>Ein Computer knackte die eine Milliarde Marke an Nachkommastellen </a:t>
            </a:r>
            <a:endParaRPr lang="de-DE" sz="2000" b="1" dirty="0">
              <a:ln/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407117" y="1826304"/>
            <a:ext cx="3934408" cy="108029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000" b="1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Rekord von 50 Billionen Stellen,                          der sogar die Leistung von Google               übertroffen hat</a:t>
            </a:r>
            <a:endParaRPr lang="de-DE" sz="1400" b="1" dirty="0">
              <a:ln/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9137650" y="2883554"/>
            <a:ext cx="1989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 Black" panose="020B0A04020102020204" pitchFamily="34" charset="0"/>
              </a:rPr>
              <a:t>Februar 2020</a:t>
            </a:r>
            <a:endParaRPr lang="de-DE" b="1" dirty="0">
              <a:latin typeface="Arial Black" panose="020B0A040201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8437996" y="4342960"/>
            <a:ext cx="2689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 Black" panose="020B0A04020102020204" pitchFamily="34" charset="0"/>
              </a:rPr>
              <a:t>Am Pi Tag vor zwei  Jahren (14.03.2019)</a:t>
            </a:r>
            <a:endParaRPr lang="de-DE" b="1" dirty="0">
              <a:latin typeface="Arial Black" panose="020B0A04020102020204" pitchFamily="34" charset="0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8092728" y="5079288"/>
            <a:ext cx="3557765" cy="75097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000" b="1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Google errechnete 31 Billionen Nachkommastellen </a:t>
            </a:r>
            <a:endParaRPr lang="de-DE" sz="1400" b="1" dirty="0">
              <a:ln/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Pfeil nach rechts 18"/>
          <p:cNvSpPr/>
          <p:nvPr/>
        </p:nvSpPr>
        <p:spPr>
          <a:xfrm>
            <a:off x="11238601" y="3547081"/>
            <a:ext cx="823784" cy="440033"/>
          </a:xfrm>
          <a:prstGeom prst="rightArrow">
            <a:avLst/>
          </a:prstGeom>
          <a:ln>
            <a:noFill/>
          </a:ln>
        </p:spPr>
        <p:style>
          <a:lnRef idx="1">
            <a:schemeClr val="accent3"/>
          </a:lnRef>
          <a:fillRef idx="1002">
            <a:schemeClr val="dk1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extfeld 19"/>
          <p:cNvSpPr txBox="1"/>
          <p:nvPr/>
        </p:nvSpPr>
        <p:spPr>
          <a:xfrm>
            <a:off x="495631" y="6281496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</a:rPr>
              <a:t>5759591953 0921861173 8193261179 3105118548 0744623799 6274956735 1885752724 </a:t>
            </a:r>
            <a:endParaRPr lang="de-DE" sz="2100" dirty="0">
              <a:ln w="0"/>
              <a:solidFill>
                <a:srgbClr val="0070C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298224" y="103298"/>
            <a:ext cx="12192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100" dirty="0">
                <a:ln w="0"/>
                <a:solidFill>
                  <a:srgbClr val="0070C0"/>
                </a:solidFill>
                <a:effectLst>
                  <a:reflection blurRad="6350" stA="53000" endA="300" endPos="35500" dir="5400000" sy="-90000" algn="bl" rotWithShape="0"/>
                </a:effectLst>
              </a:rPr>
              <a:t>9628292540 9171536436 7892590360 0113305305 4882046652 1384146951 9415116094 3305727036 </a:t>
            </a:r>
          </a:p>
        </p:txBody>
      </p:sp>
      <p:cxnSp>
        <p:nvCxnSpPr>
          <p:cNvPr id="22" name="Gerader Verbinder 21"/>
          <p:cNvCxnSpPr/>
          <p:nvPr/>
        </p:nvCxnSpPr>
        <p:spPr>
          <a:xfrm flipV="1">
            <a:off x="0" y="646032"/>
            <a:ext cx="12192000" cy="32951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Gerader Verbinder 22"/>
          <p:cNvCxnSpPr/>
          <p:nvPr/>
        </p:nvCxnSpPr>
        <p:spPr>
          <a:xfrm flipV="1">
            <a:off x="0" y="5949570"/>
            <a:ext cx="12192000" cy="32951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24" name="Grafik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424" y="4179536"/>
            <a:ext cx="1958078" cy="15664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5" name="Textfeld 24"/>
          <p:cNvSpPr txBox="1"/>
          <p:nvPr/>
        </p:nvSpPr>
        <p:spPr>
          <a:xfrm>
            <a:off x="434495" y="5627330"/>
            <a:ext cx="1815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 tooltip="Seite anzeigen"/>
              </a:rPr>
              <a:t>szl.wikipedia.org</a:t>
            </a:r>
            <a:endParaRPr lang="de-DE" sz="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" name="Grafik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882" y="706525"/>
            <a:ext cx="5338118" cy="7665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7" name="Textfeld 26"/>
          <p:cNvSpPr txBox="1"/>
          <p:nvPr/>
        </p:nvSpPr>
        <p:spPr>
          <a:xfrm>
            <a:off x="6853882" y="1464891"/>
            <a:ext cx="18864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solidFill>
                  <a:srgbClr val="0070C0"/>
                </a:solidFill>
                <a:hlinkClick r:id="rId6" tooltip="Seite anzeigen"/>
              </a:rPr>
              <a:t>wyssedv.ch</a:t>
            </a:r>
            <a:endParaRPr lang="de-DE" sz="800" dirty="0">
              <a:solidFill>
                <a:srgbClr val="0070C0"/>
              </a:solidFill>
            </a:endParaRPr>
          </a:p>
        </p:txBody>
      </p:sp>
      <p:pic>
        <p:nvPicPr>
          <p:cNvPr id="28" name="Grafik 2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815" y="4342960"/>
            <a:ext cx="2150214" cy="13438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9" name="Textfeld 28"/>
          <p:cNvSpPr txBox="1"/>
          <p:nvPr/>
        </p:nvSpPr>
        <p:spPr>
          <a:xfrm>
            <a:off x="5747705" y="5750601"/>
            <a:ext cx="18864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hlinkClick r:id="rId8"/>
              </a:rPr>
              <a:t>www.amazon.de/Pc Computer</a:t>
            </a:r>
            <a:endParaRPr lang="de-DE" sz="800" dirty="0">
              <a:solidFill>
                <a:srgbClr val="0070C0"/>
              </a:solidFill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3830853" y="3729844"/>
            <a:ext cx="222422" cy="584886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1002">
            <a:schemeClr val="dk1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/>
          <p:cNvSpPr/>
          <p:nvPr/>
        </p:nvSpPr>
        <p:spPr>
          <a:xfrm>
            <a:off x="1803853" y="3228516"/>
            <a:ext cx="222422" cy="584886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1002">
            <a:schemeClr val="dk1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Rechteck 32"/>
          <p:cNvSpPr/>
          <p:nvPr/>
        </p:nvSpPr>
        <p:spPr>
          <a:xfrm>
            <a:off x="6184387" y="3254638"/>
            <a:ext cx="222422" cy="584886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1002">
            <a:schemeClr val="dk1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Rechteck 33"/>
          <p:cNvSpPr/>
          <p:nvPr/>
        </p:nvSpPr>
        <p:spPr>
          <a:xfrm>
            <a:off x="8989179" y="3725250"/>
            <a:ext cx="222422" cy="584886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1002">
            <a:schemeClr val="dk1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/>
          <p:cNvSpPr/>
          <p:nvPr/>
        </p:nvSpPr>
        <p:spPr>
          <a:xfrm>
            <a:off x="9649188" y="3285710"/>
            <a:ext cx="222422" cy="584886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1002">
            <a:schemeClr val="dk1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000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357</Words>
  <Application>Microsoft Office PowerPoint</Application>
  <PresentationFormat>Breitbild</PresentationFormat>
  <Paragraphs>60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3" baseType="lpstr">
      <vt:lpstr>Arial</vt:lpstr>
      <vt:lpstr>Arial Black</vt:lpstr>
      <vt:lpstr>Bahnschrift SemiBold</vt:lpstr>
      <vt:lpstr>Calibri</vt:lpstr>
      <vt:lpstr>Calibri Light</vt:lpstr>
      <vt:lpstr>Times New Roman</vt:lpstr>
      <vt:lpstr>Wingdings</vt:lpstr>
      <vt:lpstr>Office Theme</vt:lpstr>
      <vt:lpstr>Die Geschichte der Zahl Pi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Geschichte der Zahl Pi</dc:title>
  <dc:creator>Abella Mossbeck</dc:creator>
  <cp:lastModifiedBy>Abella Mossbeck</cp:lastModifiedBy>
  <cp:revision>28</cp:revision>
  <dcterms:created xsi:type="dcterms:W3CDTF">2021-03-10T14:53:36Z</dcterms:created>
  <dcterms:modified xsi:type="dcterms:W3CDTF">2021-03-10T21:19:42Z</dcterms:modified>
</cp:coreProperties>
</file>