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</p:sldIdLst>
  <p:sldSz cx="10080625" cy="7559675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194" y="-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472" cy="496701"/>
          </a:xfrm>
          <a:prstGeom prst="rect">
            <a:avLst/>
          </a:prstGeom>
        </p:spPr>
        <p:txBody>
          <a:bodyPr vert="horz" lIns="84088" tIns="42044" rIns="84088" bIns="42044" rtlCol="0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088" y="0"/>
            <a:ext cx="2972472" cy="496701"/>
          </a:xfrm>
          <a:prstGeom prst="rect">
            <a:avLst/>
          </a:prstGeom>
        </p:spPr>
        <p:txBody>
          <a:bodyPr vert="horz" lIns="84088" tIns="42044" rIns="84088" bIns="42044" rtlCol="0"/>
          <a:lstStyle>
            <a:lvl1pPr algn="r">
              <a:defRPr sz="1100"/>
            </a:lvl1pPr>
          </a:lstStyle>
          <a:p>
            <a:fld id="{4341E2AB-84D2-46EC-AC43-87BEFBFB72B0}" type="datetimeFigureOut">
              <a:rPr lang="de-DE" smtClean="0"/>
              <a:t>30.05.2017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088" tIns="42044" rIns="84088" bIns="4204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512" y="4714969"/>
            <a:ext cx="5486976" cy="4467355"/>
          </a:xfrm>
          <a:prstGeom prst="rect">
            <a:avLst/>
          </a:prstGeom>
        </p:spPr>
        <p:txBody>
          <a:bodyPr vert="horz" lIns="84088" tIns="42044" rIns="84088" bIns="4204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72472" cy="496700"/>
          </a:xfrm>
          <a:prstGeom prst="rect">
            <a:avLst/>
          </a:prstGeom>
        </p:spPr>
        <p:txBody>
          <a:bodyPr vert="horz" lIns="84088" tIns="42044" rIns="84088" bIns="42044" rtlCol="0" anchor="b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088" y="9428464"/>
            <a:ext cx="2972472" cy="496700"/>
          </a:xfrm>
          <a:prstGeom prst="rect">
            <a:avLst/>
          </a:prstGeom>
        </p:spPr>
        <p:txBody>
          <a:bodyPr vert="horz" lIns="84088" tIns="42044" rIns="84088" bIns="42044" rtlCol="0" anchor="b"/>
          <a:lstStyle>
            <a:lvl1pPr algn="r">
              <a:defRPr sz="1100"/>
            </a:lvl1pPr>
          </a:lstStyle>
          <a:p>
            <a:fld id="{FE952C02-FB08-4BD4-AD12-A63B535046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39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Grafik 36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38" name="Grafik 37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0B51E7C-798D-4482-8BAA-CA1343EB358D}" type="slidenum"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‹Nr.›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judith.stens@hhg-ostfildern.de" TargetMode="External"/><Relationship Id="rId7" Type="http://schemas.openxmlformats.org/officeDocument/2006/relationships/hyperlink" Target="mailto:gts@hhg-ostfildern.d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agmar.brenner@hhg-ostfildern.de" TargetMode="External"/><Relationship Id="rId5" Type="http://schemas.openxmlformats.org/officeDocument/2006/relationships/hyperlink" Target="mailto:claudia.kastl@hhg-ostfildern.de" TargetMode="External"/><Relationship Id="rId4" Type="http://schemas.openxmlformats.org/officeDocument/2006/relationships/hyperlink" Target="mailto:frederic.mertz@hhg-ostfildern.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fik 38"/>
          <p:cNvPicPr/>
          <p:nvPr/>
        </p:nvPicPr>
        <p:blipFill>
          <a:blip r:embed="rId2"/>
          <a:stretch/>
        </p:blipFill>
        <p:spPr>
          <a:xfrm>
            <a:off x="0" y="-360"/>
            <a:ext cx="10081800" cy="7560360"/>
          </a:xfrm>
          <a:prstGeom prst="rect">
            <a:avLst/>
          </a:prstGeom>
          <a:ln>
            <a:noFill/>
          </a:ln>
        </p:spPr>
      </p:pic>
      <p:pic>
        <p:nvPicPr>
          <p:cNvPr id="40" name="Grafik 39"/>
          <p:cNvPicPr/>
          <p:nvPr/>
        </p:nvPicPr>
        <p:blipFill>
          <a:blip r:embed="rId3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0" y="3780000"/>
            <a:ext cx="5760000" cy="1980000"/>
          </a:xfrm>
          <a:prstGeom prst="rect">
            <a:avLst/>
          </a:prstGeom>
          <a:solidFill>
            <a:srgbClr val="FBD1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2" name="Grafik 41"/>
          <p:cNvPicPr/>
          <p:nvPr/>
        </p:nvPicPr>
        <p:blipFill>
          <a:blip r:embed="rId4"/>
          <a:stretch/>
        </p:blipFill>
        <p:spPr>
          <a:xfrm>
            <a:off x="5039280" y="5040000"/>
            <a:ext cx="1440720" cy="720000"/>
          </a:xfrm>
          <a:prstGeom prst="rect">
            <a:avLst/>
          </a:prstGeom>
          <a:ln>
            <a:noFill/>
          </a:ln>
        </p:spPr>
      </p:pic>
      <p:sp>
        <p:nvSpPr>
          <p:cNvPr id="43" name="TextShape 2"/>
          <p:cNvSpPr txBox="1"/>
          <p:nvPr/>
        </p:nvSpPr>
        <p:spPr>
          <a:xfrm>
            <a:off x="180000" y="3879720"/>
            <a:ext cx="4860000" cy="1340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/>
            <a:r>
              <a:rPr lang="de-D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Willkommen 
bei uns.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2093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smtClean="0"/>
              <a:t>Durchstarten am HHG</a:t>
            </a: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04000" y="2860641"/>
            <a:ext cx="9071640" cy="786661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algn="ctr"/>
            <a:endParaRPr lang="de-DE" sz="6000" b="1" dirty="0" smtClean="0"/>
          </a:p>
          <a:p>
            <a:pPr algn="ctr"/>
            <a:r>
              <a:rPr lang="de-DE" sz="6000" b="1" dirty="0" smtClean="0"/>
              <a:t>Welches Profil ist das richtige?</a:t>
            </a:r>
            <a:endParaRPr lang="de-DE" sz="6000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264" y="1325438"/>
            <a:ext cx="1319179" cy="131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2093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smtClean="0"/>
              <a:t>Durchstarten am HHG</a:t>
            </a: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04000" y="2860641"/>
            <a:ext cx="9071640" cy="786661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smtClean="0"/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b="1" dirty="0" smtClean="0"/>
              <a:t>Französisch Intensiv</a:t>
            </a:r>
            <a:r>
              <a:rPr lang="de-DE" dirty="0" smtClean="0"/>
              <a:t> als dreistündiges Wahlfach zusätzlich zu Englisch</a:t>
            </a:r>
          </a:p>
          <a:p>
            <a:endParaRPr lang="de-DE" dirty="0" smtClean="0"/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b="1" dirty="0" smtClean="0"/>
              <a:t>Vorprofil Bildende Kunst </a:t>
            </a:r>
            <a:r>
              <a:rPr lang="de-DE" dirty="0" smtClean="0"/>
              <a:t>mit verstärktem BK-Unterricht 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b="1" dirty="0" smtClean="0"/>
              <a:t>Praktischen Musikunterricht für alle </a:t>
            </a:r>
            <a:r>
              <a:rPr lang="de-DE" dirty="0" smtClean="0"/>
              <a:t>mit der Möglichkeit, ein Instrument zu erlernen: Bläser, Percussion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b="1" dirty="0" smtClean="0"/>
              <a:t>Elemente des Ganztagsprogramms </a:t>
            </a:r>
            <a:r>
              <a:rPr lang="de-DE" dirty="0" smtClean="0"/>
              <a:t>je nach Bedarf mit „Studierzeit“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264" y="1325438"/>
            <a:ext cx="1319179" cy="131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74348"/>
              </p:ext>
            </p:extLst>
          </p:nvPr>
        </p:nvGraphicFramePr>
        <p:xfrm>
          <a:off x="719832" y="4355901"/>
          <a:ext cx="7305675" cy="969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2415"/>
                <a:gridCol w="819785"/>
                <a:gridCol w="713740"/>
                <a:gridCol w="743585"/>
                <a:gridCol w="697865"/>
                <a:gridCol w="759460"/>
                <a:gridCol w="758825"/>
              </a:tblGrid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GESAMT (ohne Wahlbereich)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Mit Vorprofil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BK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Mit Französisch</a:t>
                      </a:r>
                      <a:r>
                        <a:rPr lang="de-DE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Intensiv</a:t>
                      </a:r>
                      <a:endParaRPr lang="de-DE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33</a:t>
                      </a:r>
                      <a:endParaRPr lang="de-DE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</a:t>
                      </a:r>
                      <a:endParaRPr lang="de-DE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33</a:t>
                      </a:r>
                      <a:endParaRPr lang="de-DE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>
                          <a:effectLst/>
                        </a:rPr>
                        <a:t>34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>
                          <a:effectLst/>
                        </a:rPr>
                        <a:t>34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>
                          <a:effectLst/>
                        </a:rPr>
                        <a:t>36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>
                          <a:effectLst/>
                        </a:rPr>
                        <a:t>36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</a:rPr>
                        <a:t>36</a:t>
                      </a:r>
                      <a:endParaRPr lang="de-D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</a:rPr>
                        <a:t>36</a:t>
                      </a:r>
                      <a:endParaRPr lang="de-D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6711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192029" y="-7747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2093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smtClean="0"/>
              <a:t>Durchstarten am HHG</a:t>
            </a: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04000" y="2860641"/>
            <a:ext cx="9071640" cy="786661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Unsere </a:t>
            </a:r>
            <a:r>
              <a:rPr lang="de-DE" b="1" dirty="0" smtClean="0"/>
              <a:t>Maxime</a:t>
            </a:r>
            <a:r>
              <a:rPr lang="de-DE" dirty="0" smtClean="0"/>
              <a:t> ist: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b="1" dirty="0" smtClean="0"/>
              <a:t>Begabungsgerechte Förderung</a:t>
            </a:r>
          </a:p>
          <a:p>
            <a:endParaRPr lang="de-DE" dirty="0"/>
          </a:p>
          <a:p>
            <a:r>
              <a:rPr lang="de-DE" dirty="0" smtClean="0"/>
              <a:t>Aber: 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„Vieles kann, nichts muss zusätzlich belegt werden.“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„Besser das Pflichtprogramm gründlich, als zu viel auf einmal.“</a:t>
            </a:r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62" y="1119878"/>
            <a:ext cx="1244281" cy="121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1688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2093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smtClean="0"/>
              <a:t>Durchstarten am HHG</a:t>
            </a: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04000" y="2860641"/>
            <a:ext cx="9071640" cy="786661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pPr lvl="2"/>
            <a:r>
              <a:rPr lang="de-DE" b="1" dirty="0" smtClean="0"/>
              <a:t>Einteilung der Klassen: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Nach Profilen: ohne Sonderprofil, BK-Vorprofil, Französisch-Profil</a:t>
            </a:r>
          </a:p>
          <a:p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Derzeitiger Stand nach den Vorwahlen: 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80" y="1119878"/>
            <a:ext cx="1175163" cy="1152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436022"/>
            <a:ext cx="213016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118" y="5436021"/>
            <a:ext cx="213016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304" y="5449979"/>
            <a:ext cx="213016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569" y="5436021"/>
            <a:ext cx="2160240" cy="116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5945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2093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smtClean="0"/>
              <a:t>Durchstarten am HHG</a:t>
            </a: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04000" y="2860641"/>
            <a:ext cx="9071640" cy="786661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Französisch-Profil</a:t>
            </a:r>
          </a:p>
          <a:p>
            <a:r>
              <a:rPr lang="de-DE" dirty="0" smtClean="0"/>
              <a:t>Frau Stens (</a:t>
            </a:r>
            <a:r>
              <a:rPr lang="de-DE" dirty="0" smtClean="0">
                <a:hlinkClick r:id="rId3"/>
              </a:rPr>
              <a:t>judith.stens@hhg-ostfildern.de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b="1" dirty="0" smtClean="0"/>
              <a:t>BK-Vorprofil</a:t>
            </a:r>
          </a:p>
          <a:p>
            <a:r>
              <a:rPr lang="de-DE" dirty="0" smtClean="0"/>
              <a:t>Herr Palm / Herr </a:t>
            </a:r>
            <a:r>
              <a:rPr lang="de-DE" dirty="0" err="1" smtClean="0"/>
              <a:t>Mertz</a:t>
            </a:r>
            <a:r>
              <a:rPr lang="de-DE" dirty="0" smtClean="0"/>
              <a:t> (</a:t>
            </a:r>
            <a:r>
              <a:rPr lang="de-DE" dirty="0" smtClean="0">
                <a:hlinkClick r:id="rId4"/>
              </a:rPr>
              <a:t>frederic.mertz@hhg-ostfildern.de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b="1" dirty="0" smtClean="0"/>
              <a:t>Fachpraktische Musikstunde</a:t>
            </a:r>
          </a:p>
          <a:p>
            <a:r>
              <a:rPr lang="de-DE" dirty="0" smtClean="0"/>
              <a:t>Frau </a:t>
            </a:r>
            <a:r>
              <a:rPr lang="de-DE" dirty="0" err="1" smtClean="0"/>
              <a:t>Kastl</a:t>
            </a:r>
            <a:r>
              <a:rPr lang="de-DE" dirty="0" smtClean="0"/>
              <a:t> (</a:t>
            </a:r>
            <a:r>
              <a:rPr lang="de-DE" dirty="0" smtClean="0">
                <a:hlinkClick r:id="rId5"/>
              </a:rPr>
              <a:t>claudia.kastl@hhg-ostfildern.de</a:t>
            </a:r>
            <a:r>
              <a:rPr lang="de-DE" dirty="0" smtClean="0"/>
              <a:t>)</a:t>
            </a:r>
          </a:p>
          <a:p>
            <a:r>
              <a:rPr lang="de-DE" dirty="0" smtClean="0"/>
              <a:t>Frau Brenner (</a:t>
            </a:r>
            <a:r>
              <a:rPr lang="de-DE" dirty="0" smtClean="0">
                <a:hlinkClick r:id="rId6"/>
              </a:rPr>
              <a:t>dagmar.brenner@hhg-ostfildern.de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b="1" dirty="0" smtClean="0"/>
              <a:t>Ganztagsprogramm</a:t>
            </a:r>
          </a:p>
          <a:p>
            <a:r>
              <a:rPr lang="de-DE" dirty="0" smtClean="0"/>
              <a:t>Herr Schuster (</a:t>
            </a:r>
            <a:r>
              <a:rPr lang="de-DE" dirty="0" smtClean="0">
                <a:hlinkClick r:id="rId7"/>
              </a:rPr>
              <a:t>gts@hhg-ostfildern.de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b="1" dirty="0" smtClean="0"/>
              <a:t>Schulleitung</a:t>
            </a:r>
          </a:p>
          <a:p>
            <a:r>
              <a:rPr lang="de-DE" dirty="0" smtClean="0"/>
              <a:t>Abteilungsleitungen: Frau Holland, Herr Schuster, Frau </a:t>
            </a:r>
            <a:r>
              <a:rPr lang="de-DE" dirty="0" err="1" smtClean="0"/>
              <a:t>Cosack</a:t>
            </a:r>
            <a:r>
              <a:rPr lang="de-DE" dirty="0" smtClean="0"/>
              <a:t>-Krieg, Herr Streif </a:t>
            </a:r>
          </a:p>
          <a:p>
            <a:r>
              <a:rPr lang="de-DE" dirty="0" smtClean="0"/>
              <a:t>Schulleitung: Herr Dr. Müller, Herr Haußmann (schulleitung@hhg-ostfildern.de)</a:t>
            </a:r>
          </a:p>
          <a:p>
            <a:endParaRPr lang="de-DE" dirty="0"/>
          </a:p>
          <a:p>
            <a:endParaRPr lang="de-DE" dirty="0"/>
          </a:p>
          <a:p>
            <a:endParaRPr lang="de-DE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sz="800" dirty="0" smtClean="0"/>
              <a:t>(Bildnachweis Piktogramm: http://www.cvt.bci.tu-dortmund.de/cms/de/lehrstuhl/kontakt/flugzeug/index.html)</a:t>
            </a:r>
          </a:p>
          <a:p>
            <a:endParaRPr lang="de-DE" dirty="0"/>
          </a:p>
          <a:p>
            <a:endParaRPr lang="de-DE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272" y="1325438"/>
            <a:ext cx="1247171" cy="124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2820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2093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smtClean="0"/>
              <a:t>Durchstarten am HHG</a:t>
            </a: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04000" y="2860641"/>
            <a:ext cx="9071640" cy="786661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Zum Schluss noch einige wichtige Termine:</a:t>
            </a:r>
          </a:p>
          <a:p>
            <a:endParaRPr lang="de-DE" dirty="0"/>
          </a:p>
          <a:p>
            <a:r>
              <a:rPr lang="de-DE" dirty="0" smtClean="0"/>
              <a:t>Verbindliche Profilwahl bis:                                        Freitag, 02. Juni </a:t>
            </a:r>
          </a:p>
          <a:p>
            <a:endParaRPr lang="de-DE" dirty="0"/>
          </a:p>
          <a:p>
            <a:r>
              <a:rPr lang="de-DE" dirty="0" smtClean="0"/>
              <a:t>Einschulung:                                                               Montag, 11. September, 16:00 Uhr</a:t>
            </a:r>
          </a:p>
          <a:p>
            <a:endParaRPr lang="de-DE" dirty="0"/>
          </a:p>
          <a:p>
            <a:r>
              <a:rPr lang="de-DE" dirty="0" smtClean="0"/>
              <a:t>Erster Schultag                                                           Dienstag, 12. September</a:t>
            </a:r>
          </a:p>
          <a:p>
            <a:endParaRPr lang="de-DE" dirty="0"/>
          </a:p>
          <a:p>
            <a:r>
              <a:rPr lang="de-DE" dirty="0" smtClean="0"/>
              <a:t>Informationsabend mit der Schulleitung:                    Dienstag, 19. September,19:00 Uhr   </a:t>
            </a:r>
          </a:p>
          <a:p>
            <a:endParaRPr lang="de-DE" dirty="0"/>
          </a:p>
          <a:p>
            <a:endParaRPr lang="de-DE" dirty="0" smtClean="0"/>
          </a:p>
          <a:p>
            <a:endParaRPr lang="de-DE" b="1" dirty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272" y="1325438"/>
            <a:ext cx="1247171" cy="124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4460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251</Words>
  <Application>Microsoft Office PowerPoint</Application>
  <PresentationFormat>Benutzerdefiniert</PresentationFormat>
  <Paragraphs>288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PowerPoint-Präsentation</vt:lpstr>
      <vt:lpstr>Durchstarten am HHG</vt:lpstr>
      <vt:lpstr>Durchstarten am HHG</vt:lpstr>
      <vt:lpstr>Durchstarten am HHG</vt:lpstr>
      <vt:lpstr>Durchstarten am HHG</vt:lpstr>
      <vt:lpstr>Durchstarten am HHG</vt:lpstr>
      <vt:lpstr>Durchstarten am HHG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Volker Müller</dc:creator>
  <cp:lastModifiedBy>Volker Müller</cp:lastModifiedBy>
  <cp:revision>31</cp:revision>
  <cp:lastPrinted>2017-05-30T16:46:01Z</cp:lastPrinted>
  <dcterms:created xsi:type="dcterms:W3CDTF">2009-04-16T11:32:32Z</dcterms:created>
  <dcterms:modified xsi:type="dcterms:W3CDTF">2017-05-30T16:48:01Z</dcterms:modified>
  <dc:language>de-DE</dc:language>
</cp:coreProperties>
</file>